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C37CE9-7CFE-4AB0-839C-2A362B05D09C}">
  <a:tblStyle styleId="{8DC37CE9-7CFE-4AB0-839C-2A362B05D09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63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129e96ff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c129e96ff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fdyt78bragado@abc.gob.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sfdyt78bragado@abc.gob.ar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berturadecatedras@gmail.co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fd78-bue.infd.edu.ar/sitio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704528" y="908721"/>
            <a:ext cx="7704900" cy="25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400"/>
              <a:buFont typeface="Arial"/>
              <a:buNone/>
            </a:pPr>
            <a:r>
              <a:rPr lang="es-AR" b="1">
                <a:solidFill>
                  <a:srgbClr val="1C4587"/>
                </a:solidFill>
              </a:rPr>
              <a:t>I. S. F. D. y T. N°78</a:t>
            </a:r>
            <a:endParaRPr sz="3200">
              <a:solidFill>
                <a:srgbClr val="1C4587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 b="1">
                <a:solidFill>
                  <a:srgbClr val="1C4587"/>
                </a:solidFill>
              </a:rPr>
              <a:t>Escuela Normal Superior de Bragado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920528" y="3625562"/>
            <a:ext cx="7488900" cy="22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</a:pPr>
            <a:r>
              <a:rPr lang="es-AR" sz="2600" b="1" dirty="0" smtClean="0"/>
              <a:t>Febrero </a:t>
            </a:r>
            <a:r>
              <a:rPr lang="es-AR" sz="2600" b="1" dirty="0" smtClean="0"/>
              <a:t>2024</a:t>
            </a:r>
            <a:endParaRPr dirty="0"/>
          </a:p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</a:pPr>
            <a:r>
              <a:rPr lang="es-AR" sz="2600" b="1" dirty="0"/>
              <a:t>Capacitación Docente</a:t>
            </a:r>
            <a:endParaRPr dirty="0"/>
          </a:p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</a:pPr>
            <a:r>
              <a:rPr lang="es-AR" sz="2600" b="1" dirty="0"/>
              <a:t>Cobertura de Cátedras  </a:t>
            </a:r>
            <a:endParaRPr sz="2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35610" algn="ctr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60"/>
              <a:buAutoNum type="alphaUcParenR"/>
            </a:pPr>
            <a:r>
              <a:rPr lang="es-AR" sz="3259" b="1">
                <a:solidFill>
                  <a:srgbClr val="1C4587"/>
                </a:solidFill>
              </a:rPr>
              <a:t>FUNDAMENTACIÓN</a:t>
            </a:r>
            <a:endParaRPr sz="3259">
              <a:solidFill>
                <a:srgbClr val="1C4587"/>
              </a:solidFill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457200" y="1196750"/>
            <a:ext cx="8104800" cy="5259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300"/>
              <a:t>(Justificación de la propuesta a la luz de marcos teóricos pertinentes). </a:t>
            </a:r>
            <a:endParaRPr sz="2300"/>
          </a:p>
          <a:p>
            <a:pPr marL="457200" lvl="0" indent="-4572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300"/>
          </a:p>
          <a:p>
            <a:pPr marL="514350" lvl="0" indent="-5334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✔"/>
            </a:pPr>
            <a:r>
              <a:rPr lang="es-AR" sz="2300"/>
              <a:t>Presentación de propuestas de la cátedra referida a la actividad del docente brindando una anticipación global de los contenidos.</a:t>
            </a:r>
            <a:endParaRPr sz="2300"/>
          </a:p>
          <a:p>
            <a:pPr marL="514350" lvl="0" indent="-38735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300"/>
          </a:p>
          <a:p>
            <a:pPr marL="514350" lvl="0" indent="-5334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✔"/>
            </a:pPr>
            <a:r>
              <a:rPr lang="es-AR" sz="2300"/>
              <a:t>Ubicación de la propuesta dentro de un marco curricular.</a:t>
            </a:r>
            <a:endParaRPr sz="2300"/>
          </a:p>
          <a:p>
            <a:pPr marL="514350" lvl="0" indent="-38735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300"/>
          </a:p>
          <a:p>
            <a:pPr marL="514350" lvl="0" indent="-5334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✔"/>
            </a:pPr>
            <a:r>
              <a:rPr lang="es-AR" sz="2300"/>
              <a:t>Debe dar cuenta del posicionamiento del aspirante en relación con los marcos teóricos disciplinares, las concepciones de enseñanza y aprendizaje en las que sustenta su propuesta y el aporte de la materia al perfil de egresado previsto.</a:t>
            </a:r>
            <a:endParaRPr sz="2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8147248" cy="80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300" b="1">
                <a:solidFill>
                  <a:srgbClr val="1C4587"/>
                </a:solidFill>
              </a:rPr>
              <a:t>B) EXPECTATIVAS DE LOGRO</a:t>
            </a:r>
            <a:endParaRPr sz="3300" b="1">
              <a:solidFill>
                <a:srgbClr val="1C4587"/>
              </a:solidFill>
            </a:endParaRPr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19256" cy="525898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AR" sz="2000"/>
              <a:t>Para plantear las expectativas de logro, es imprescindible leer atentamente las que se plantean en el Diseño Curricular de la carrera. </a:t>
            </a:r>
            <a:endParaRPr sz="2000"/>
          </a:p>
          <a:p>
            <a:pPr marL="342900" lvl="0" indent="0" algn="just" rtl="0"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AR" sz="2000"/>
              <a:t>Implican capacidades a desarrollar y contenidos mediante los cuales estas se desarrollan.</a:t>
            </a: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AR" sz="2000" u="sng"/>
              <a:t>Objetivos</a:t>
            </a:r>
            <a:r>
              <a:rPr lang="es-AR" sz="2000"/>
              <a:t>: enuncian qué aprendizajes, en relación con los contenidos se espera que realicen los alumnos. Describe el producto esperado. </a:t>
            </a: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      Ej.:  Solucionar problemas aritméticos de porcentaje.</a:t>
            </a: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            </a:t>
            </a: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                  Acción                                Contenido (fragmentado)                                                </a:t>
            </a:r>
            <a:endParaRPr sz="2000"/>
          </a:p>
        </p:txBody>
      </p:sp>
      <p:sp>
        <p:nvSpPr>
          <p:cNvPr id="146" name="Google Shape;146;p23"/>
          <p:cNvSpPr/>
          <p:nvPr/>
        </p:nvSpPr>
        <p:spPr>
          <a:xfrm>
            <a:off x="1712205" y="5155762"/>
            <a:ext cx="484500" cy="14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3"/>
          <p:cNvSpPr/>
          <p:nvPr/>
        </p:nvSpPr>
        <p:spPr>
          <a:xfrm>
            <a:off x="4488445" y="5155750"/>
            <a:ext cx="484500" cy="14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200" b="1">
                <a:solidFill>
                  <a:srgbClr val="1C4587"/>
                </a:solidFill>
              </a:rPr>
              <a:t>C) CONTENIDOS</a:t>
            </a:r>
            <a:endParaRPr sz="3200" b="1">
              <a:solidFill>
                <a:srgbClr val="1C4587"/>
              </a:solidFill>
            </a:endParaRPr>
          </a:p>
        </p:txBody>
      </p:sp>
      <p:sp>
        <p:nvSpPr>
          <p:cNvPr id="153" name="Google Shape;153;p24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363272" cy="525898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457200" lvl="0" indent="-368300" algn="just" rtl="0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s-AR" sz="2200"/>
              <a:t>Los contenidos pueden presentarse organizados por ejes, bloques o unidades de acuerdo al criterio elegido por el/la profesor/ra, que permitan visualizar los diferentes momentos de la unidad curricular a lo largo del ciclo lectivo. </a:t>
            </a:r>
            <a:endParaRPr sz="2200"/>
          </a:p>
          <a:p>
            <a:pPr marL="457200" lvl="0" indent="-368300" algn="just" rtl="0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s-AR" sz="2200"/>
              <a:t>Es necesario respetar los contenidos prescriptos en el Diseño Curricular, a partir de los cuales el/la docente puede reorganizar, ampliar, seleccionar los que considere pertinentes para la propuesta político pedagógico en función de ciertos criterios como por ejemplo su actualización epistemológica. </a:t>
            </a:r>
            <a:endParaRPr sz="2200"/>
          </a:p>
          <a:p>
            <a:pPr marL="457200" lvl="0" indent="-368300" algn="just" rtl="0"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s-AR" sz="2200"/>
              <a:t>Los contenidos deben presentar una relación clara y coherente con las expectativas de logro y los propósitos perseguidos por el/la docente. </a:t>
            </a:r>
            <a:endParaRPr sz="2200"/>
          </a:p>
          <a:p>
            <a:pPr marL="342900" lvl="0" indent="-21590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457200" y="120696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300" b="1" dirty="0">
                <a:solidFill>
                  <a:srgbClr val="1C4587"/>
                </a:solidFill>
              </a:rPr>
              <a:t>D) COHERENCIA INTERNA DE LA PROPUESTA PEDAGÓGICA</a:t>
            </a:r>
            <a:endParaRPr sz="3300" b="1" dirty="0">
              <a:solidFill>
                <a:srgbClr val="1C4587"/>
              </a:solidFill>
            </a:endParaRPr>
          </a:p>
        </p:txBody>
      </p:sp>
      <p:sp>
        <p:nvSpPr>
          <p:cNvPr id="159" name="Google Shape;159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u="sng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u="sng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u="sng" dirty="0"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sz="2700" b="1" dirty="0"/>
              <a:t> Importante: este punto queda sin responder, los integrantes de la mesa evaluadora, en relación a todo el proyecto, asigna un puntaje (entre 1 y </a:t>
            </a:r>
            <a:r>
              <a:rPr lang="es-AR" sz="2700" b="1" dirty="0" smtClean="0"/>
              <a:t>10 </a:t>
            </a:r>
            <a:r>
              <a:rPr lang="es-AR" sz="2700" b="1" dirty="0" err="1"/>
              <a:t>ptos</a:t>
            </a:r>
            <a:r>
              <a:rPr lang="es-AR" sz="2700" b="1" dirty="0"/>
              <a:t>.). </a:t>
            </a:r>
            <a:endParaRPr sz="2700" b="1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6249"/>
              <a:buFont typeface="Arial"/>
              <a:buNone/>
            </a:pPr>
            <a:endParaRPr sz="3555" b="1">
              <a:solidFill>
                <a:srgbClr val="1C4587"/>
              </a:solidFill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6249"/>
              <a:buFont typeface="Arial"/>
              <a:buNone/>
            </a:pPr>
            <a:endParaRPr sz="3555" b="1">
              <a:solidFill>
                <a:srgbClr val="1C4587"/>
              </a:solidFill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545"/>
              <a:buFont typeface="Arial"/>
              <a:buNone/>
            </a:pPr>
            <a:r>
              <a:rPr lang="es-AR" sz="3666" b="1">
                <a:solidFill>
                  <a:srgbClr val="1C4587"/>
                </a:solidFill>
              </a:rPr>
              <a:t>E) INTERVENCIÓN DIDÁCTICA </a:t>
            </a:r>
            <a:endParaRPr sz="3666" b="1">
              <a:solidFill>
                <a:srgbClr val="1C4587"/>
              </a:solidFill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545"/>
              <a:buFont typeface="Arial"/>
              <a:buNone/>
            </a:pPr>
            <a:r>
              <a:rPr lang="es-AR" sz="3666" b="1">
                <a:solidFill>
                  <a:srgbClr val="1C4587"/>
                </a:solidFill>
              </a:rPr>
              <a:t>(Estilo – Estrategias de intervención). </a:t>
            </a:r>
            <a:endParaRPr sz="4866" b="1">
              <a:solidFill>
                <a:srgbClr val="1C4587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400" b="1"/>
          </a:p>
        </p:txBody>
      </p:sp>
      <p:sp>
        <p:nvSpPr>
          <p:cNvPr id="165" name="Google Shape;165;p26"/>
          <p:cNvSpPr txBox="1">
            <a:spLocks noGrp="1"/>
          </p:cNvSpPr>
          <p:nvPr>
            <p:ph type="body" idx="1"/>
          </p:nvPr>
        </p:nvSpPr>
        <p:spPr>
          <a:xfrm>
            <a:off x="367555" y="1661925"/>
            <a:ext cx="8495700" cy="5331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100" dirty="0"/>
              <a:t>La intervención didáctica debe permitir a la Comisión Evaluadora visualizar cómo se proyecta la organización de las clases para el Ciclo Lectivo. Cómo el/la docente llevará adelante sus procesos de enseñanza</a:t>
            </a:r>
            <a:r>
              <a:rPr lang="es-AR" sz="2000" dirty="0"/>
              <a:t>. </a:t>
            </a:r>
            <a:endParaRPr sz="2000" dirty="0"/>
          </a:p>
          <a:p>
            <a:pPr marL="342900" lvl="0" indent="-34290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u="sng" dirty="0" smtClean="0"/>
              <a:t>1- </a:t>
            </a:r>
            <a:r>
              <a:rPr lang="es-AR" sz="2000" u="sng" dirty="0"/>
              <a:t>¿Qué voy hacer?</a:t>
            </a:r>
            <a:endParaRPr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u="sng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dirty="0"/>
              <a:t>     - Explicar              momento analítico.</a:t>
            </a:r>
            <a:endParaRPr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dirty="0"/>
              <a:t>     - Aplicar                momento práctico. </a:t>
            </a:r>
            <a:endParaRPr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lang="es-AR" sz="2000" u="sng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u="sng" dirty="0" smtClean="0"/>
              <a:t>2- </a:t>
            </a:r>
            <a:r>
              <a:rPr lang="es-AR" sz="2000" u="sng" dirty="0"/>
              <a:t>¿Cómo lo voy hacer?</a:t>
            </a:r>
            <a:endParaRPr sz="2000" u="sng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u="sng"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dirty="0"/>
              <a:t>     - Estrategias Didácticas                 </a:t>
            </a:r>
            <a:endParaRPr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dirty="0"/>
              <a:t>                                                                     </a:t>
            </a:r>
            <a:endParaRPr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dirty="0"/>
              <a:t>     - Recursos  Didácticos.                      </a:t>
            </a:r>
            <a:endParaRPr dirty="0"/>
          </a:p>
        </p:txBody>
      </p:sp>
      <p:sp>
        <p:nvSpPr>
          <p:cNvPr id="166" name="Google Shape;166;p26"/>
          <p:cNvSpPr/>
          <p:nvPr/>
        </p:nvSpPr>
        <p:spPr>
          <a:xfrm>
            <a:off x="1984250" y="3713602"/>
            <a:ext cx="432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6"/>
          <p:cNvSpPr/>
          <p:nvPr/>
        </p:nvSpPr>
        <p:spPr>
          <a:xfrm>
            <a:off x="1979687" y="4306042"/>
            <a:ext cx="432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title"/>
          </p:nvPr>
        </p:nvSpPr>
        <p:spPr>
          <a:xfrm>
            <a:off x="952500" y="1054190"/>
            <a:ext cx="7239000" cy="7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lang="es-AR" sz="2960" b="1">
                <a:solidFill>
                  <a:srgbClr val="1C4587"/>
                </a:solidFill>
              </a:rPr>
              <a:t>F) ATENCIÓN AL IMPACTO DE LA PROPUESTA EN LA PRÁCTICA DOCENTE O PROFESIONAL</a:t>
            </a:r>
            <a:endParaRPr sz="2960" b="1">
              <a:solidFill>
                <a:srgbClr val="1C4587"/>
              </a:solidFill>
            </a:endParaRPr>
          </a:p>
        </p:txBody>
      </p:sp>
      <p:sp>
        <p:nvSpPr>
          <p:cNvPr id="173" name="Google Shape;173;p27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91264" cy="525898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u="sng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400" dirty="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s-AR" sz="2400" dirty="0"/>
              <a:t>¿Cómo incide el contenido enseñado en la futura práctica docente o profesional?</a:t>
            </a:r>
            <a:endParaRPr sz="2400" dirty="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s-AR" sz="2400" dirty="0"/>
              <a:t>¿Cuál va a ser la utilidad del aprendizaje de estos contenidos?</a:t>
            </a:r>
            <a:endParaRPr sz="2400" dirty="0"/>
          </a:p>
          <a:p>
            <a:pPr marL="4572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s-AR" sz="2400" dirty="0"/>
              <a:t>¿ Para qué y cuándo los va a usar?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lang="es-AR" sz="3259" b="1" dirty="0">
                <a:solidFill>
                  <a:srgbClr val="1C4587"/>
                </a:solidFill>
              </a:rPr>
              <a:t>G) PRESUPUESTO DEL TIEMPO -CRITERIOS DE DISTRIBUCIÓN</a:t>
            </a:r>
            <a:endParaRPr sz="3259" b="1" dirty="0">
              <a:solidFill>
                <a:srgbClr val="1C4587"/>
              </a:solidFill>
            </a:endParaRPr>
          </a:p>
        </p:txBody>
      </p:sp>
      <p:sp>
        <p:nvSpPr>
          <p:cNvPr id="179" name="Google Shape;179;p28"/>
          <p:cNvSpPr txBox="1">
            <a:spLocks noGrp="1"/>
          </p:cNvSpPr>
          <p:nvPr>
            <p:ph type="body" idx="1"/>
          </p:nvPr>
        </p:nvSpPr>
        <p:spPr>
          <a:xfrm>
            <a:off x="251895" y="1178444"/>
            <a:ext cx="8496900" cy="549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 dirty="0"/>
              <a:t>El presupuesto del tiempo corresponde a la organización del tiempo didáctico para el presente Ciclo Lectivo. El aspirante debe realizar un cálculo de los módulos reales de clases. Ejemplo: </a:t>
            </a: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AR" sz="2000" dirty="0"/>
              <a:t>32 módulos = 1 módulo semanal = 1 hora reloj </a:t>
            </a:r>
            <a:endParaRPr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AR" sz="2000" dirty="0"/>
              <a:t>Cronograma:  dos cuatrimestres…..16 módulos….</a:t>
            </a:r>
            <a:endParaRPr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graphicFrame>
        <p:nvGraphicFramePr>
          <p:cNvPr id="180" name="Google Shape;180;p28"/>
          <p:cNvGraphicFramePr/>
          <p:nvPr/>
        </p:nvGraphicFramePr>
        <p:xfrm>
          <a:off x="673469" y="3840820"/>
          <a:ext cx="7403200" cy="2376250"/>
        </p:xfrm>
        <a:graphic>
          <a:graphicData uri="http://schemas.openxmlformats.org/drawingml/2006/table">
            <a:tbl>
              <a:tblPr firstRow="1" bandRow="1">
                <a:noFill/>
                <a:tableStyleId>{8DC37CE9-7CFE-4AB0-839C-2A362B05D09C}</a:tableStyleId>
              </a:tblPr>
              <a:tblGrid>
                <a:gridCol w="185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 u="none" strike="noStrike" cap="none"/>
                        <a:t>Tiempo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Contenido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Recursos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Bibliografía.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Clase 1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Clase 2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Parcial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800"/>
                        <a:t>Recuperatorio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457200" y="548640"/>
            <a:ext cx="8219400" cy="7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lang="es-AR" sz="3280" b="1">
                <a:solidFill>
                  <a:srgbClr val="1C4587"/>
                </a:solidFill>
              </a:rPr>
              <a:t>H) RECURSOS (MATERIALES-DIDÁCTICOS-TECNOLÓGICOS)</a:t>
            </a:r>
            <a:endParaRPr sz="3280" b="1">
              <a:solidFill>
                <a:srgbClr val="1C4587"/>
              </a:solidFill>
            </a:endParaRPr>
          </a:p>
        </p:txBody>
      </p:sp>
      <p:sp>
        <p:nvSpPr>
          <p:cNvPr id="186" name="Google Shape;186;p29"/>
          <p:cNvSpPr txBox="1">
            <a:spLocks noGrp="1"/>
          </p:cNvSpPr>
          <p:nvPr>
            <p:ph type="body" idx="1"/>
          </p:nvPr>
        </p:nvSpPr>
        <p:spPr>
          <a:xfrm>
            <a:off x="426300" y="1557825"/>
            <a:ext cx="8291400" cy="5049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89999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7210"/>
              <a:buNone/>
            </a:pPr>
            <a:r>
              <a:rPr lang="es-AR" sz="7350"/>
              <a:t>Debe especificarse cuáles serán los tipos de soportes que se utilizarán en las estrategias de intervención docente para promover los aprendizajes de los/las estudiantes. </a:t>
            </a:r>
            <a:endParaRPr sz="7350"/>
          </a:p>
          <a:p>
            <a:pPr marL="89999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7210"/>
              <a:buNone/>
            </a:pPr>
            <a:endParaRPr sz="7350"/>
          </a:p>
          <a:p>
            <a:pPr marL="89999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7210"/>
              <a:buNone/>
            </a:pPr>
            <a:r>
              <a:rPr lang="es-AR" sz="7350"/>
              <a:t>EJ.: (Proyección y análisis de videos, visitas a museos o instituciones, artículos de divulgación científica, Trabajos Prácticos, Trabajos de Campo, Guías de lecturas, etc.</a:t>
            </a:r>
            <a:endParaRPr sz="7350"/>
          </a:p>
          <a:p>
            <a:pPr marL="89999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7210"/>
              <a:buNone/>
            </a:pPr>
            <a:endParaRPr sz="7350"/>
          </a:p>
          <a:p>
            <a:pPr marL="89999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7210"/>
              <a:buNone/>
            </a:pPr>
            <a:r>
              <a:rPr lang="es-AR" sz="7350"/>
              <a:t>Cada recurso propuesto debe estar identificado, por ejemplo si se tratase de películas, videos o revistas de divulgación deberá citarse el nombre y la temática.</a:t>
            </a:r>
            <a:endParaRPr sz="735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7210"/>
              <a:buNone/>
            </a:pPr>
            <a:endParaRPr sz="735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7210"/>
              <a:buNone/>
            </a:pPr>
            <a:r>
              <a:rPr lang="es-AR" sz="7350"/>
              <a:t>   </a:t>
            </a:r>
            <a:endParaRPr sz="735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AR"/>
              <a:t>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8147248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200" b="1">
                <a:solidFill>
                  <a:srgbClr val="1C4587"/>
                </a:solidFill>
              </a:rPr>
              <a:t>I) BIBLIOGRAFÍA DEL DOCENTE, DEL ALUMNO.</a:t>
            </a:r>
            <a:endParaRPr sz="3200" b="1">
              <a:solidFill>
                <a:srgbClr val="1C4587"/>
              </a:solidFill>
            </a:endParaRPr>
          </a:p>
        </p:txBody>
      </p:sp>
      <p:sp>
        <p:nvSpPr>
          <p:cNvPr id="192" name="Google Shape;192;p30"/>
          <p:cNvSpPr txBox="1">
            <a:spLocks noGrp="1"/>
          </p:cNvSpPr>
          <p:nvPr>
            <p:ph type="body" idx="1"/>
          </p:nvPr>
        </p:nvSpPr>
        <p:spPr>
          <a:xfrm>
            <a:off x="457200" y="1052736"/>
            <a:ext cx="8291264" cy="5403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514350" lvl="0" indent="-51435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/>
          </a:p>
          <a:p>
            <a:pPr marL="457200" lvl="0" indent="-398938" algn="l" rtl="0">
              <a:spcBef>
                <a:spcPts val="400"/>
              </a:spcBef>
              <a:spcAft>
                <a:spcPts val="0"/>
              </a:spcAft>
              <a:buSzPct val="100000"/>
              <a:buChar char="•"/>
            </a:pPr>
            <a:r>
              <a:rPr lang="es-AR" sz="2900"/>
              <a:t>Actualización y pertinencia. </a:t>
            </a:r>
            <a:endParaRPr sz="2900"/>
          </a:p>
          <a:p>
            <a:pPr marL="457200" lvl="0" indent="-398938" algn="l" rtl="0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AR" sz="2900"/>
              <a:t>Adecuación de la bibliografía a los tiempos y modalidades previstos para la implementación de la propuesta. </a:t>
            </a:r>
            <a:endParaRPr sz="2900"/>
          </a:p>
          <a:p>
            <a:pPr marL="457200" lvl="0" indent="-398938" algn="l" rtl="0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AR" sz="2900"/>
              <a:t>La bibliografía obligatoria debe estar seleccionada para cada eje, bloque o unidad y especificada en base a las normas internacionales vigentes (Normas APA).</a:t>
            </a:r>
            <a:endParaRPr sz="2900"/>
          </a:p>
          <a:p>
            <a:pPr marL="457200" lvl="0" indent="-398938" algn="l" rtl="0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AR" sz="2900"/>
              <a:t>Debe diferenciarse la bibliografía del/la docente y de los/las estudiantes. En el último caso debe consignarse qué parte del libro se ha seleccionado para el abordaje de cada tema o contenido (consignando Capítulo y página). </a:t>
            </a:r>
            <a:endParaRPr sz="29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8291264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200" b="1">
                <a:solidFill>
                  <a:srgbClr val="1C4587"/>
                </a:solidFill>
              </a:rPr>
              <a:t>J) PROPUESTA DE EVALUACIÓN</a:t>
            </a:r>
            <a:endParaRPr sz="3200" b="1">
              <a:solidFill>
                <a:srgbClr val="1C4587"/>
              </a:solidFill>
            </a:endParaRPr>
          </a:p>
        </p:txBody>
      </p:sp>
      <p:sp>
        <p:nvSpPr>
          <p:cNvPr id="198" name="Google Shape;198;p31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7239000" cy="533099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342900" lvl="0" indent="-342900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u="sng"/>
          </a:p>
          <a:p>
            <a:pPr marL="89999" lvl="0" indent="19050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37500"/>
              <a:buNone/>
            </a:pPr>
            <a:r>
              <a:rPr lang="es-AR" sz="9600"/>
              <a:t>Para la evaluación es central dar cuenta de la normativa vigente al respecto (Resolución 4043/09).</a:t>
            </a:r>
            <a:endParaRPr sz="9600"/>
          </a:p>
          <a:p>
            <a:pPr marL="342900" lvl="0" indent="-342900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/>
          </a:p>
          <a:p>
            <a:pPr marL="342900" lvl="0" indent="-342900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AR" sz="3600"/>
              <a:t> </a:t>
            </a:r>
            <a:endParaRPr sz="3600"/>
          </a:p>
          <a:p>
            <a:pPr marL="342900" lvl="0" indent="-342900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42857"/>
              <a:buNone/>
            </a:pPr>
            <a:r>
              <a:rPr lang="es-AR" sz="8400"/>
              <a:t>Aspectos a considerar:</a:t>
            </a:r>
            <a:endParaRPr sz="8400"/>
          </a:p>
          <a:p>
            <a:pPr marL="342900" lvl="0" indent="-342900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42857"/>
              <a:buNone/>
            </a:pPr>
            <a:endParaRPr sz="8400"/>
          </a:p>
          <a:p>
            <a:pPr marL="342900" lvl="0" indent="-342900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 b="1"/>
              <a:t>          A-  CONCEPCIÓN DE LA EVALUACIÓN: </a:t>
            </a:r>
            <a:endParaRPr sz="6000" b="1"/>
          </a:p>
          <a:p>
            <a:pPr marL="342900" lvl="0" indent="-7778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rPr lang="es-AR" sz="6000"/>
              <a:t>          -  Criterios de evaluación</a:t>
            </a:r>
            <a:endParaRPr sz="6000"/>
          </a:p>
          <a:p>
            <a:pPr marL="342900" lvl="0" indent="-7778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rPr lang="es-AR" sz="6000"/>
              <a:t>          -  Instrumentos de evaluación:</a:t>
            </a:r>
            <a:endParaRPr sz="6000"/>
          </a:p>
          <a:p>
            <a:pPr marL="342900" lvl="0" indent="-7778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rPr lang="es-AR" sz="6000"/>
              <a:t>          -  Momentos de la evaluación: </a:t>
            </a:r>
            <a:endParaRPr sz="6000"/>
          </a:p>
          <a:p>
            <a:pPr marL="342900" lvl="0" indent="-7778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rPr lang="es-AR" sz="6000"/>
              <a:t>          -  Estrategias de devolución</a:t>
            </a:r>
            <a:endParaRPr sz="6000"/>
          </a:p>
          <a:p>
            <a:pPr marL="342900" lvl="0" indent="-7778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rPr lang="es-AR" sz="6000"/>
              <a:t>          -  Estrategias de superación</a:t>
            </a:r>
            <a:endParaRPr sz="6000"/>
          </a:p>
          <a:p>
            <a:pPr marL="342900" lvl="0" indent="-7778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rPr lang="es-AR" sz="6000"/>
              <a:t>          -  Condiciones para la aprobación de la cursada:</a:t>
            </a:r>
            <a:endParaRPr sz="6000"/>
          </a:p>
          <a:p>
            <a:pPr marL="342900" lvl="0" indent="-7778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rPr lang="es-AR" sz="6000"/>
              <a:t>          -  Condiciones para la acreditación de la cursada:</a:t>
            </a:r>
            <a:endParaRPr sz="6000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/>
              <a:t> </a:t>
            </a:r>
            <a:endParaRPr sz="6000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 b="1"/>
              <a:t>  B-RÉGIMEN DE ESTUDIANTES DE CURSADA PRESENCIAL:</a:t>
            </a:r>
            <a:endParaRPr sz="6000" b="1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/>
              <a:t>        1- con examen final:</a:t>
            </a:r>
            <a:endParaRPr sz="6000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/>
              <a:t>        2- sin examen final.</a:t>
            </a:r>
            <a:endParaRPr sz="6000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/>
              <a:t>            </a:t>
            </a:r>
            <a:endParaRPr sz="6000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 b="1"/>
              <a:t>  C-RÉGIMEN DE ESTUDIANTES LIBRES.</a:t>
            </a:r>
            <a:endParaRPr sz="6000" b="1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/>
              <a:t> </a:t>
            </a:r>
            <a:endParaRPr sz="6000"/>
          </a:p>
          <a:p>
            <a:pPr marL="342900" lvl="0" indent="-77788" algn="l" rtl="0">
              <a:spcBef>
                <a:spcPts val="288"/>
              </a:spcBef>
              <a:spcAft>
                <a:spcPts val="0"/>
              </a:spcAft>
              <a:buClr>
                <a:schemeClr val="dk1"/>
              </a:buClr>
              <a:buSzPct val="60000"/>
              <a:buNone/>
            </a:pPr>
            <a:r>
              <a:rPr lang="es-AR" sz="6000" b="1"/>
              <a:t>  D- VALIDEZ DE LA CURSADA: 2 años.</a:t>
            </a:r>
            <a:endParaRPr sz="6000" b="1"/>
          </a:p>
          <a:p>
            <a:pPr marL="342900" lvl="0" indent="-3429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 b="1">
                <a:solidFill>
                  <a:srgbClr val="1C4587"/>
                </a:solidFill>
              </a:rPr>
              <a:t>DATOS INSTITUCIONALES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1273051"/>
            <a:ext cx="8229600" cy="498901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270000" tIns="442800" rIns="91425" bIns="550800" anchor="t" anchorCtr="0">
            <a:sp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b="1" dirty="0"/>
              <a:t>   - Dirección: Núñez 581-Bragado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b="1" dirty="0"/>
              <a:t>   - Teléfono: (2342) 422351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b="1" dirty="0"/>
              <a:t>   - E-mail: </a:t>
            </a:r>
            <a:r>
              <a:rPr lang="es-AR" b="1" u="sng" dirty="0">
                <a:solidFill>
                  <a:schemeClr val="hlink"/>
                </a:solidFill>
                <a:hlinkClick r:id="rId3"/>
              </a:rPr>
              <a:t>isfdyt78bragado@abc.gob.ar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b="1" dirty="0"/>
              <a:t>   - Web. http://isfd78.bue.infd.edu.ar/sitio/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b="1" dirty="0"/>
              <a:t>   - Facebook: @</a:t>
            </a:r>
            <a:r>
              <a:rPr lang="es-AR" b="1" dirty="0" smtClean="0"/>
              <a:t>isfdyt78</a:t>
            </a:r>
          </a:p>
          <a:p>
            <a:pPr marL="342900" lvl="0">
              <a:spcBef>
                <a:spcPts val="640"/>
              </a:spcBef>
              <a:buSzPts val="3200"/>
              <a:buNone/>
            </a:pPr>
            <a:r>
              <a:rPr lang="es-AR" b="1" dirty="0" smtClean="0"/>
              <a:t>   - </a:t>
            </a:r>
            <a:r>
              <a:rPr lang="es-AR" b="1" dirty="0" err="1" smtClean="0"/>
              <a:t>Instragram</a:t>
            </a:r>
            <a:r>
              <a:rPr lang="es-AR" b="1" dirty="0" smtClean="0"/>
              <a:t> isfdyt78bragado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 dirty="0"/>
              <a:t>	</a:t>
            </a:r>
            <a:r>
              <a:rPr lang="es-AR" b="1" dirty="0"/>
              <a:t>-Twitter</a:t>
            </a:r>
            <a:r>
              <a:rPr lang="es-AR" dirty="0"/>
              <a:t>: </a:t>
            </a:r>
            <a:r>
              <a:rPr lang="es-AR" b="1" dirty="0"/>
              <a:t>@</a:t>
            </a:r>
            <a:r>
              <a:rPr lang="es-AR" b="1" dirty="0" smtClean="0"/>
              <a:t>isfdyt78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"/>
          <p:cNvSpPr txBox="1">
            <a:spLocks noGrp="1"/>
          </p:cNvSpPr>
          <p:nvPr>
            <p:ph type="title"/>
          </p:nvPr>
        </p:nvSpPr>
        <p:spPr>
          <a:xfrm>
            <a:off x="421263" y="767690"/>
            <a:ext cx="8291400" cy="7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200" b="1">
                <a:solidFill>
                  <a:srgbClr val="1C4587"/>
                </a:solidFill>
              </a:rPr>
              <a:t>K) PROPUESTA DE ACTIVIDADES DE EXTENSIÓN E INVESTIGACIÓN</a:t>
            </a:r>
            <a:endParaRPr sz="3200" b="1">
              <a:solidFill>
                <a:srgbClr val="1C4587"/>
              </a:solidFill>
            </a:endParaRPr>
          </a:p>
        </p:txBody>
      </p:sp>
      <p:sp>
        <p:nvSpPr>
          <p:cNvPr id="204" name="Google Shape;204;p32"/>
          <p:cNvSpPr txBox="1">
            <a:spLocks noGrp="1"/>
          </p:cNvSpPr>
          <p:nvPr>
            <p:ph type="body" idx="1"/>
          </p:nvPr>
        </p:nvSpPr>
        <p:spPr>
          <a:xfrm>
            <a:off x="457200" y="1915951"/>
            <a:ext cx="8219400" cy="4539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17100" algn="just">
              <a:spcBef>
                <a:spcPts val="400"/>
              </a:spcBef>
              <a:buSzPts val="2000"/>
              <a:buNone/>
            </a:pPr>
            <a:r>
              <a:rPr lang="es-ES" sz="2000" dirty="0"/>
              <a:t>Propuesta de actividades de extensión e investigación: pertinencia y </a:t>
            </a:r>
            <a:r>
              <a:rPr lang="es-ES" sz="2000" dirty="0" smtClean="0"/>
              <a:t>factibilidad.</a:t>
            </a:r>
          </a:p>
          <a:p>
            <a:pPr marL="342900" lvl="0" indent="17100" algn="just">
              <a:spcBef>
                <a:spcPts val="400"/>
              </a:spcBef>
              <a:buSzPts val="2000"/>
              <a:buNone/>
            </a:pPr>
            <a:endParaRPr lang="es-AR" sz="2000" dirty="0" smtClean="0"/>
          </a:p>
          <a:p>
            <a:pPr marL="342900" lvl="0" indent="17100" algn="just">
              <a:spcBef>
                <a:spcPts val="400"/>
              </a:spcBef>
              <a:buSzPts val="2000"/>
              <a:buNone/>
            </a:pPr>
            <a:r>
              <a:rPr lang="es-ES" sz="2000" dirty="0"/>
              <a:t>Dada la complejidad  de diseñar una propuesta de investigación en el contexto de la clase -de la que aún no se tiene un conocimiento de las reales posibilidades y </a:t>
            </a:r>
            <a:r>
              <a:rPr lang="es-ES" sz="2000" dirty="0" smtClean="0"/>
              <a:t>potencialidades, Se </a:t>
            </a:r>
            <a:r>
              <a:rPr lang="es-ES" sz="2000" dirty="0"/>
              <a:t>suele solicitar una actividad acotada, </a:t>
            </a:r>
            <a:r>
              <a:rPr lang="es-ES" sz="2000" dirty="0" smtClean="0"/>
              <a:t>posible. En esta solo la lleva adelante el docente.</a:t>
            </a:r>
          </a:p>
          <a:p>
            <a:pPr marL="342900" lvl="0" indent="17100" algn="just">
              <a:spcBef>
                <a:spcPts val="400"/>
              </a:spcBef>
              <a:buSzPts val="2000"/>
              <a:buNone/>
            </a:pPr>
            <a:endParaRPr lang="es-ES" sz="2000" dirty="0"/>
          </a:p>
          <a:p>
            <a:pPr marL="342900" lvl="0" indent="17100" algn="just">
              <a:spcBef>
                <a:spcPts val="400"/>
              </a:spcBef>
              <a:buSzPts val="2000"/>
              <a:buNone/>
            </a:pPr>
            <a:r>
              <a:rPr lang="es-ES" sz="2000" dirty="0" smtClean="0"/>
              <a:t>En cuanto a la extensión es una actividad de la que participan los estudiantes.</a:t>
            </a:r>
          </a:p>
          <a:p>
            <a:pPr marL="342900" lvl="0" indent="17100" algn="just">
              <a:spcBef>
                <a:spcPts val="400"/>
              </a:spcBef>
              <a:buSzPts val="2000"/>
              <a:buNone/>
            </a:pPr>
            <a:endParaRPr lang="es-ES" sz="2000" dirty="0"/>
          </a:p>
          <a:p>
            <a:pPr marL="342900" lvl="0" indent="17100" algn="just">
              <a:spcBef>
                <a:spcPts val="400"/>
              </a:spcBef>
              <a:buSzPts val="2000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3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lang="es-AR" sz="3259" b="1">
                <a:solidFill>
                  <a:srgbClr val="1C4587"/>
                </a:solidFill>
              </a:rPr>
              <a:t>Anexo II:</a:t>
            </a:r>
            <a:br>
              <a:rPr lang="es-AR" sz="3259" b="1">
                <a:solidFill>
                  <a:srgbClr val="1C4587"/>
                </a:solidFill>
              </a:rPr>
            </a:br>
            <a:r>
              <a:rPr lang="es-AR" sz="3259" b="1">
                <a:solidFill>
                  <a:srgbClr val="1C4587"/>
                </a:solidFill>
              </a:rPr>
              <a:t>III – Entrevista pública:</a:t>
            </a:r>
            <a:endParaRPr sz="3259" b="1">
              <a:solidFill>
                <a:srgbClr val="1C4587"/>
              </a:solidFill>
            </a:endParaRPr>
          </a:p>
        </p:txBody>
      </p:sp>
      <p:sp>
        <p:nvSpPr>
          <p:cNvPr id="210" name="Google Shape;210;p33"/>
          <p:cNvSpPr txBox="1">
            <a:spLocks noGrp="1"/>
          </p:cNvSpPr>
          <p:nvPr>
            <p:ph type="body" idx="1"/>
          </p:nvPr>
        </p:nvSpPr>
        <p:spPr>
          <a:xfrm>
            <a:off x="323528" y="1124744"/>
            <a:ext cx="8496944" cy="482453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1- Coherencia interna de la presentación oral y de ésta con la propuesta pedagógica presentada.</a:t>
            </a:r>
            <a:endParaRPr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2- Profundización y/o ampliación de información, criterios y enfoques de la propuesta pedagógica, con fundamentación en marcos teóricos pertinentes</a:t>
            </a:r>
            <a:endParaRPr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3- Justificación de la propuesta pedagógica en principios organizadores del Diseño Curricular Provincial, desarrollo de competencias profesionales, proyecto curricular institucional.</a:t>
            </a:r>
            <a:endParaRPr/>
          </a:p>
          <a:p>
            <a:pPr marL="34290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AR"/>
              <a:t>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4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lang="es-AR" sz="3259" b="1">
                <a:solidFill>
                  <a:srgbClr val="1C4587"/>
                </a:solidFill>
              </a:rPr>
              <a:t>RECOMENDACIONES GENERALES</a:t>
            </a:r>
            <a:endParaRPr sz="3259" b="1">
              <a:solidFill>
                <a:srgbClr val="1C4587"/>
              </a:solidFill>
            </a:endParaRPr>
          </a:p>
        </p:txBody>
      </p:sp>
      <p:sp>
        <p:nvSpPr>
          <p:cNvPr id="216" name="Google Shape;216;p34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91264" cy="533099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457200" lvl="0" indent="-355600" algn="just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s-AR" sz="2000"/>
              <a:t>Antes de comenzar a escribir el proyecto, es importante reunir y leer atentamente toda la normativa vigente.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AR" sz="2000"/>
              <a:t>Verificar la redacción, la ortografía y la presentación general de la propuesta. 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AR" sz="2000"/>
              <a:t>El PROYECTO será leído por especialistas y otras personas que no lo son, por lo que debe ser lo suficientemente claro para que todos lo comprendan. 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AR" sz="2000"/>
              <a:t>El desarrollo del proyecto debe ser lo más CLARO y CONCISO posible</a:t>
            </a: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Se debe, enviar el proyecto, junto con el Anexo III que incluye la documentación respaldatoria, al mail institucional: </a:t>
            </a:r>
            <a:r>
              <a:rPr lang="es-AR" sz="2000" u="sng">
                <a:solidFill>
                  <a:schemeClr val="hlink"/>
                </a:solidFill>
                <a:hlinkClick r:id="rId3"/>
              </a:rPr>
              <a:t>isfdyt78bragado@abc.gob.ar</a:t>
            </a:r>
            <a:r>
              <a:rPr lang="es-AR" sz="2000"/>
              <a:t> con copia a </a:t>
            </a:r>
            <a:r>
              <a:rPr lang="es-AR" sz="2000" u="sng">
                <a:solidFill>
                  <a:schemeClr val="hlink"/>
                </a:solidFill>
                <a:hlinkClick r:id="rId4"/>
              </a:rPr>
              <a:t>coberturadecatedras@gmail.com</a:t>
            </a:r>
            <a:endParaRPr sz="2000"/>
          </a:p>
          <a:p>
            <a:pPr marL="342900" lvl="0" indent="-34290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2000"/>
              <a:t>SOLO DOS ARCHIVOS EN FORMATO PDF.</a:t>
            </a:r>
            <a:endParaRPr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35" descr="AULAS VIRTUALES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58201" y="519951"/>
            <a:ext cx="6541093" cy="5800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3"/>
          <p:cNvSpPr txBox="1">
            <a:spLocks noGrp="1"/>
          </p:cNvSpPr>
          <p:nvPr>
            <p:ph type="title"/>
          </p:nvPr>
        </p:nvSpPr>
        <p:spPr>
          <a:xfrm>
            <a:off x="323528" y="320040"/>
            <a:ext cx="8424936" cy="80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AR" sz="4000" b="1"/>
              <a:t>¿Cómo accedemos a las aulas del Instituto?</a:t>
            </a:r>
            <a:endParaRPr sz="4000" b="1"/>
          </a:p>
        </p:txBody>
      </p:sp>
      <p:pic>
        <p:nvPicPr>
          <p:cNvPr id="284" name="Google Shape;284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584" y="2132856"/>
            <a:ext cx="7524328" cy="2833546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85" name="Google Shape;285;p43"/>
          <p:cNvSpPr/>
          <p:nvPr/>
        </p:nvSpPr>
        <p:spPr>
          <a:xfrm>
            <a:off x="2123728" y="1268760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isfd78.bue.infd.edu.ar/sitio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43"/>
          <p:cNvSpPr/>
          <p:nvPr/>
        </p:nvSpPr>
        <p:spPr>
          <a:xfrm>
            <a:off x="2915816" y="3212976"/>
            <a:ext cx="864096" cy="504056"/>
          </a:xfrm>
          <a:prstGeom prst="ellipse">
            <a:avLst/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9688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 b="1">
                <a:solidFill>
                  <a:srgbClr val="1C4587"/>
                </a:solidFill>
              </a:rPr>
              <a:t>COBERTURA DE CÁTEDRAS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587825" y="1847150"/>
            <a:ext cx="8099100" cy="655241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0" anchor="t" anchorCtr="0">
            <a:spAutoFit/>
          </a:bodyPr>
          <a:lstStyle/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b="1" dirty="0"/>
              <a:t>NORMATIVA VIGENTE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457200" lvl="0" indent="-369329" algn="just" rtl="0">
              <a:spcBef>
                <a:spcPts val="640"/>
              </a:spcBef>
              <a:spcAft>
                <a:spcPts val="0"/>
              </a:spcAft>
              <a:buSzPts val="2216"/>
              <a:buChar char="•"/>
            </a:pPr>
            <a:r>
              <a:rPr lang="es-AR" sz="3616" b="1" dirty="0"/>
              <a:t>Resolución </a:t>
            </a:r>
            <a:r>
              <a:rPr lang="es-AR" sz="3616" b="1" dirty="0" smtClean="0"/>
              <a:t>5886/03.</a:t>
            </a:r>
            <a:endParaRPr sz="3616" b="1" dirty="0"/>
          </a:p>
          <a:p>
            <a:pPr marL="457200" lvl="0" indent="0" algn="just" rtl="0">
              <a:spcBef>
                <a:spcPts val="640"/>
              </a:spcBef>
              <a:spcAft>
                <a:spcPts val="0"/>
              </a:spcAft>
              <a:buNone/>
            </a:pPr>
            <a:endParaRPr sz="3616" b="1" dirty="0"/>
          </a:p>
          <a:p>
            <a:pPr marL="457200" lvl="0" indent="-369329" algn="just" rtl="0">
              <a:spcBef>
                <a:spcPts val="640"/>
              </a:spcBef>
              <a:spcAft>
                <a:spcPts val="0"/>
              </a:spcAft>
              <a:buSzPts val="2216"/>
              <a:buChar char="•"/>
            </a:pPr>
            <a:r>
              <a:rPr lang="es-AR" sz="3616" b="1" dirty="0"/>
              <a:t>Resolución 4043/09.</a:t>
            </a:r>
            <a:endParaRPr sz="3616" b="1" dirty="0"/>
          </a:p>
          <a:p>
            <a:pPr marL="457200" lvl="0" indent="0" algn="just" rtl="0">
              <a:spcBef>
                <a:spcPts val="640"/>
              </a:spcBef>
              <a:spcAft>
                <a:spcPts val="0"/>
              </a:spcAft>
              <a:buNone/>
            </a:pPr>
            <a:endParaRPr sz="3616" b="1" dirty="0"/>
          </a:p>
          <a:p>
            <a:pPr marL="457200" lvl="0" indent="-369329" algn="just" rtl="0">
              <a:spcBef>
                <a:spcPts val="640"/>
              </a:spcBef>
              <a:spcAft>
                <a:spcPts val="0"/>
              </a:spcAft>
              <a:buSzPts val="2216"/>
              <a:buChar char="•"/>
            </a:pPr>
            <a:r>
              <a:rPr lang="es-AR" sz="3616" b="1" dirty="0"/>
              <a:t>Resolución de </a:t>
            </a:r>
            <a:r>
              <a:rPr lang="es-AR" sz="3616" b="1" dirty="0" smtClean="0"/>
              <a:t>la Carrera</a:t>
            </a:r>
            <a:r>
              <a:rPr lang="es-AR" sz="3616" b="1" dirty="0"/>
              <a:t>.</a:t>
            </a:r>
            <a:endParaRPr sz="3616" b="1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1286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AR" b="1">
                <a:solidFill>
                  <a:srgbClr val="1C4587"/>
                </a:solidFill>
              </a:rPr>
              <a:t>Resolución 5886/03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239550" y="1086875"/>
            <a:ext cx="8664900" cy="54366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0" indent="-37338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AR" u="sng"/>
              <a:t>Anexo I</a:t>
            </a:r>
            <a:r>
              <a:rPr lang="es-AR"/>
              <a:t>: Pautas para la implementación.</a:t>
            </a:r>
            <a:endParaRPr/>
          </a:p>
          <a:p>
            <a:pPr marL="342900" lvl="0" indent="-170180" algn="just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342900" lvl="0" indent="-373380" algn="just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AR" u="sng"/>
              <a:t>Anexo II</a:t>
            </a:r>
            <a:r>
              <a:rPr lang="es-AR"/>
              <a:t>: Evaluación de títulos y Antecedentes.</a:t>
            </a:r>
            <a:endParaRPr/>
          </a:p>
          <a:p>
            <a:pPr marL="342900" lvl="0" indent="-170180" algn="just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342900" lvl="0" indent="-373380" algn="just" rtl="0">
              <a:spcBef>
                <a:spcPts val="544"/>
              </a:spcBef>
              <a:spcAft>
                <a:spcPts val="0"/>
              </a:spcAft>
              <a:buClr>
                <a:srgbClr val="CC0000"/>
              </a:buClr>
              <a:buSzPts val="3200"/>
              <a:buFont typeface="Arial"/>
              <a:buChar char="•"/>
            </a:pPr>
            <a:r>
              <a:rPr lang="es-AR" u="sng">
                <a:solidFill>
                  <a:srgbClr val="CC0000"/>
                </a:solidFill>
              </a:rPr>
              <a:t>Anexo III :</a:t>
            </a:r>
            <a:r>
              <a:rPr lang="es-AR">
                <a:solidFill>
                  <a:srgbClr val="CC0000"/>
                </a:solidFill>
              </a:rPr>
              <a:t> Selección por evaluación de títulos, antecedentes y oposición de aspirantes a desempeñarse como profesores provisionales y/o suplentes en el nivel terciario – DDJJ</a:t>
            </a:r>
            <a:endParaRPr>
              <a:solidFill>
                <a:srgbClr val="CC0000"/>
              </a:solidFill>
            </a:endParaRPr>
          </a:p>
          <a:p>
            <a:pPr marL="342900" lvl="0" indent="-170180" algn="just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342900" lvl="0" indent="-373380" algn="just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AR" u="sng"/>
              <a:t>Anexo IV</a:t>
            </a:r>
            <a:r>
              <a:rPr lang="es-AR"/>
              <a:t>: Planillas de notificación.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62375" y="999725"/>
            <a:ext cx="83634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4545"/>
              <a:buFont typeface="Calibri"/>
              <a:buNone/>
            </a:pPr>
            <a:r>
              <a:rPr lang="es-AR" b="1" dirty="0">
                <a:solidFill>
                  <a:srgbClr val="1C4587"/>
                </a:solidFill>
              </a:rPr>
              <a:t>ETAPAS DE LA COBERTURA DE CÁTEDRAS 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923775" y="1660325"/>
            <a:ext cx="7440600" cy="5403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3600" dirty="0"/>
              <a:t>I</a:t>
            </a:r>
            <a:r>
              <a:rPr lang="es-AR" dirty="0"/>
              <a:t>: Evaluación de títulos y antecedentes.</a:t>
            </a:r>
            <a:endParaRPr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dirty="0"/>
              <a:t>II: Propuesta curricular.</a:t>
            </a:r>
            <a:endParaRPr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dirty="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dirty="0"/>
              <a:t>III: Entrevista  pública.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390300" y="627265"/>
            <a:ext cx="83634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588"/>
              <a:buFont typeface="Calibri"/>
              <a:buNone/>
            </a:pPr>
            <a:r>
              <a:rPr lang="es-AR" sz="3400" b="1">
                <a:solidFill>
                  <a:srgbClr val="1C4587"/>
                </a:solidFill>
              </a:rPr>
              <a:t>I- Evaluación</a:t>
            </a:r>
            <a:r>
              <a:rPr lang="es-AR" b="1">
                <a:solidFill>
                  <a:srgbClr val="1C4587"/>
                </a:solidFill>
              </a:rPr>
              <a:t> </a:t>
            </a:r>
            <a:r>
              <a:rPr lang="es-AR" sz="3400" b="1">
                <a:solidFill>
                  <a:srgbClr val="1C4587"/>
                </a:solidFill>
              </a:rPr>
              <a:t>de títulos y antecedentes</a:t>
            </a:r>
            <a:endParaRPr sz="3400" b="1">
              <a:solidFill>
                <a:srgbClr val="1C4587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2335078"/>
            <a:ext cx="8219400" cy="41208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3300"/>
              <a:t>Se especifica en el Anexo I de la </a:t>
            </a:r>
            <a:endParaRPr sz="3300"/>
          </a:p>
          <a:p>
            <a:pPr marL="342900" lvl="0" indent="-34290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AR" sz="3300"/>
              <a:t>Resolución 5886/03</a:t>
            </a:r>
            <a:endParaRPr sz="3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793775" y="193815"/>
            <a:ext cx="7239000" cy="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400" b="1">
                <a:solidFill>
                  <a:srgbClr val="1C4587"/>
                </a:solidFill>
              </a:rPr>
              <a:t>II – Propuesta curricular</a:t>
            </a:r>
            <a:endParaRPr sz="3400" b="1">
              <a:solidFill>
                <a:srgbClr val="1C4587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925625" y="980725"/>
            <a:ext cx="7888800" cy="5331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05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Arial"/>
              <a:buAutoNum type="alphaUcParenR"/>
            </a:pPr>
            <a:r>
              <a:rPr lang="es-AR" sz="1920" dirty="0"/>
              <a:t>Fundamentación.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B)  Expectativas de logro.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C) Contenidos académicos.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D) Coherencia interna de la propuesta pedagógica. 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E) Intervención didáctica.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F) Atención al impacto de la propuesta en la práctica docente o profesional.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G) Presupuesto del tiempo – Criterio de distribución. 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H) Recursos.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I) Bibliografía del docente y del alumno.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J) Propuesta de evaluación.</a:t>
            </a: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920" dirty="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rPr lang="es-AR" sz="1920" dirty="0"/>
              <a:t>K) Propuesta de actividades de extensión e investigación.</a:t>
            </a:r>
            <a:endParaRPr sz="192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57200" y="606078"/>
            <a:ext cx="8219256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AR" sz="3400" b="1" dirty="0">
                <a:solidFill>
                  <a:srgbClr val="1C4587"/>
                </a:solidFill>
              </a:rPr>
              <a:t>Anexo II:</a:t>
            </a:r>
            <a:br>
              <a:rPr lang="es-AR" sz="3400" b="1" dirty="0">
                <a:solidFill>
                  <a:srgbClr val="1C4587"/>
                </a:solidFill>
              </a:rPr>
            </a:br>
            <a:r>
              <a:rPr lang="es-AR" sz="3400" b="1" dirty="0">
                <a:solidFill>
                  <a:srgbClr val="1C4587"/>
                </a:solidFill>
              </a:rPr>
              <a:t>II – Propuesta curricular.</a:t>
            </a:r>
            <a:endParaRPr sz="3400" dirty="0">
              <a:solidFill>
                <a:srgbClr val="1C4587"/>
              </a:solidFill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700" i="1" u="sng"/>
          </a:p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700" i="1" u="sng"/>
              <a:t>Proyecto de cátedra</a:t>
            </a:r>
            <a:endParaRPr sz="3700" i="1" u="sng"/>
          </a:p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700" i="1" u="sng"/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300"/>
              <a:t>Propuesta académica en el Nivel Superior de Educación en la que se detallan decisiones y condiciones de un espacio curricular. </a:t>
            </a:r>
            <a:endParaRPr sz="3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8075240" cy="73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lang="es-AR" sz="3359" b="1">
                <a:solidFill>
                  <a:srgbClr val="1C4587"/>
                </a:solidFill>
              </a:rPr>
              <a:t>Anexo II:</a:t>
            </a:r>
            <a:br>
              <a:rPr lang="es-AR" sz="3359" b="1">
                <a:solidFill>
                  <a:srgbClr val="1C4587"/>
                </a:solidFill>
              </a:rPr>
            </a:br>
            <a:r>
              <a:rPr lang="es-AR" sz="3359" b="1">
                <a:solidFill>
                  <a:srgbClr val="1C4587"/>
                </a:solidFill>
              </a:rPr>
              <a:t>II – Propuesta curricular.</a:t>
            </a:r>
            <a:endParaRPr sz="3359" b="1">
              <a:solidFill>
                <a:srgbClr val="1C4587"/>
              </a:solidFill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363272" cy="525898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620" i="1"/>
              <a:t>Encabezamiento:</a:t>
            </a:r>
            <a:endParaRPr sz="1620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620" b="1"/>
              <a:t> </a:t>
            </a:r>
            <a:endParaRPr sz="1620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620"/>
              <a:t>Provincia de Buenos Aires.</a:t>
            </a:r>
            <a:endParaRPr sz="1620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620"/>
              <a:t>Dirección General de Cultura y Educación.</a:t>
            </a:r>
            <a:endParaRPr sz="1620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620"/>
              <a:t>Dirección de Educación Superior.</a:t>
            </a:r>
            <a:endParaRPr sz="1620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620"/>
              <a:t>Escuela  Normal  Superior  de  Bragado.</a:t>
            </a:r>
            <a:endParaRPr sz="1620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620"/>
              <a:t>I. S. F. D. y T. Nº 78.</a:t>
            </a:r>
            <a:endParaRPr sz="1620"/>
          </a:p>
          <a:p>
            <a:pPr marL="342900" lvl="0" indent="-23114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endParaRPr sz="1706"/>
          </a:p>
          <a:p>
            <a:pPr marL="342900" lvl="0" indent="-342900" algn="ctr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 b="1" i="1"/>
              <a:t>Nombre de la asignatura</a:t>
            </a:r>
            <a:endParaRPr sz="1706"/>
          </a:p>
          <a:p>
            <a:pPr marL="342900" lvl="0" indent="-342900" algn="ctr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endParaRPr sz="1706" b="1" i="1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 u="sng"/>
              <a:t>Carrera:</a:t>
            </a:r>
            <a:r>
              <a:rPr lang="es-AR" sz="1706"/>
              <a:t> Profesorado de …./Tecnicatura en…  Resolución 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/>
              <a:t> 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 u="sng"/>
              <a:t>Horas  semanales:</a:t>
            </a:r>
            <a:r>
              <a:rPr lang="es-AR" sz="1706"/>
              <a:t> 2 (dos) módulos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/>
              <a:t> 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/>
              <a:t> </a:t>
            </a:r>
            <a:r>
              <a:rPr lang="es-AR" sz="1706" u="sng"/>
              <a:t>Curso: </a:t>
            </a:r>
            <a:r>
              <a:rPr lang="es-AR" sz="1706"/>
              <a:t>segundo año.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/>
              <a:t>  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 u="sng"/>
              <a:t>Ciclo lectivo:</a:t>
            </a:r>
            <a:r>
              <a:rPr lang="es-AR" sz="1706"/>
              <a:t> 2021.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/>
              <a:t>  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s-AR" sz="1706"/>
              <a:t> </a:t>
            </a:r>
            <a:r>
              <a:rPr lang="es-AR" sz="1706" u="sng"/>
              <a:t>Profesor:</a:t>
            </a:r>
            <a:r>
              <a:rPr lang="es-AR" sz="1706"/>
              <a:t> …………………</a:t>
            </a:r>
            <a:endParaRPr sz="1706"/>
          </a:p>
          <a:p>
            <a:pPr marL="342900" lvl="0" indent="-34290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endParaRPr sz="16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1484</Words>
  <Application>Microsoft Office PowerPoint</Application>
  <PresentationFormat>Presentación en pantalla (4:3)</PresentationFormat>
  <Paragraphs>230</Paragraphs>
  <Slides>24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Calibri</vt:lpstr>
      <vt:lpstr>Arial</vt:lpstr>
      <vt:lpstr>Noto Sans Symbols</vt:lpstr>
      <vt:lpstr>Tema de Office</vt:lpstr>
      <vt:lpstr>I. S. F. D. y T. N°78 Escuela Normal Superior de Bragado</vt:lpstr>
      <vt:lpstr>DATOS INSTITUCIONALES</vt:lpstr>
      <vt:lpstr>COBERTURA DE CÁTEDRAS</vt:lpstr>
      <vt:lpstr>Resolución 5886/03</vt:lpstr>
      <vt:lpstr>ETAPAS DE LA COBERTURA DE CÁTEDRAS </vt:lpstr>
      <vt:lpstr>I- Evaluación de títulos y antecedentes</vt:lpstr>
      <vt:lpstr>II – Propuesta curricular</vt:lpstr>
      <vt:lpstr>Anexo II: II – Propuesta curricular.</vt:lpstr>
      <vt:lpstr>Anexo II: II – Propuesta curricular.</vt:lpstr>
      <vt:lpstr>FUNDAMENTACIÓN</vt:lpstr>
      <vt:lpstr>B) EXPECTATIVAS DE LOGRO</vt:lpstr>
      <vt:lpstr>C) CONTENIDOS</vt:lpstr>
      <vt:lpstr>D) COHERENCIA INTERNA DE LA PROPUESTA PEDAGÓGICA</vt:lpstr>
      <vt:lpstr>  E) INTERVENCIÓN DIDÁCTICA  (Estilo – Estrategias de intervención).  </vt:lpstr>
      <vt:lpstr>F) ATENCIÓN AL IMPACTO DE LA PROPUESTA EN LA PRÁCTICA DOCENTE O PROFESIONAL</vt:lpstr>
      <vt:lpstr>G) PRESUPUESTO DEL TIEMPO -CRITERIOS DE DISTRIBUCIÓN</vt:lpstr>
      <vt:lpstr>H) RECURSOS (MATERIALES-DIDÁCTICOS-TECNOLÓGICOS)</vt:lpstr>
      <vt:lpstr>I) BIBLIOGRAFÍA DEL DOCENTE, DEL ALUMNO.</vt:lpstr>
      <vt:lpstr>J) PROPUESTA DE EVALUACIÓN</vt:lpstr>
      <vt:lpstr>K) PROPUESTA DE ACTIVIDADES DE EXTENSIÓN E INVESTIGACIÓN</vt:lpstr>
      <vt:lpstr>Anexo II: III – Entrevista pública:</vt:lpstr>
      <vt:lpstr>RECOMENDACIONES GENERALES</vt:lpstr>
      <vt:lpstr>Presentación de PowerPoint</vt:lpstr>
      <vt:lpstr>¿Cómo accedemos a las aulas del Instituto?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S. F. D. y T. N°78 Escuela Normal Superior de Bragado</dc:title>
  <dc:creator>Daniela Meroni</dc:creator>
  <cp:lastModifiedBy>Daniela Meroni</cp:lastModifiedBy>
  <cp:revision>5</cp:revision>
  <dcterms:modified xsi:type="dcterms:W3CDTF">2024-02-15T22:27:12Z</dcterms:modified>
</cp:coreProperties>
</file>